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2.jpeg>
</file>

<file path=ppt/media/image3.gi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9EA967-92B3-420E-ACCF-48805FFD158C}" type="datetimeFigureOut">
              <a:t>10/7/2025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1DFD3-993E-4076-942B-5A811B9D2A9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994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b="1"/>
              <a:t>Vertical Stability</a:t>
            </a:r>
            <a:r>
              <a:rPr lang="en-US"/>
              <a:t>:</a:t>
            </a:r>
          </a:p>
          <a:p>
            <a:pPr marL="285750" lvl="1" indent="-285750">
              <a:buFont typeface="Arial"/>
              <a:buChar char="•"/>
            </a:pPr>
            <a:r>
              <a:rPr lang="en-US" b="1"/>
              <a:t> Theo Jansen</a:t>
            </a:r>
            <a:r>
              <a:rPr lang="en-US"/>
              <a:t>: Its unique linkage design ensures a more stable and level body motion, resulting in less vertical oscillation.</a:t>
            </a:r>
            <a:endParaRPr lang="en-US">
              <a:ea typeface="Calibri"/>
              <a:cs typeface="Calibri"/>
            </a:endParaRPr>
          </a:p>
          <a:p>
            <a:pPr marL="285750" lvl="1" indent="-285750">
              <a:buFont typeface="Arial"/>
              <a:buChar char="•"/>
            </a:pPr>
            <a:r>
              <a:rPr lang="en-US" b="1"/>
              <a:t>Klann Mechanism</a:t>
            </a:r>
            <a:r>
              <a:rPr lang="en-US"/>
              <a:t>: While effective, the Klann mechanism can exhibit greater vertical motion, potentially leading to instability and awkward gait patterns.</a:t>
            </a:r>
            <a:endParaRPr lang="en-US">
              <a:ea typeface="Calibri"/>
              <a:cs typeface="Calibri"/>
            </a:endParaRPr>
          </a:p>
          <a:p>
            <a:pPr marL="285750" lvl="1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/>
              <a:t>Complexity of Design</a:t>
            </a:r>
            <a:r>
              <a:rPr lang="en-US"/>
              <a:t>:</a:t>
            </a:r>
          </a:p>
          <a:p>
            <a:pPr marL="285750" lvl="1" indent="-285750">
              <a:buFont typeface="Arial"/>
              <a:buChar char="•"/>
            </a:pPr>
            <a:r>
              <a:rPr lang="en-US" b="1"/>
              <a:t>Theo Jansen</a:t>
            </a:r>
            <a:r>
              <a:rPr lang="en-US"/>
              <a:t>: Features a relatively simple and elegant design that is easier to fabricate and understand, making it more accessible for educational purposes.</a:t>
            </a:r>
          </a:p>
          <a:p>
            <a:pPr marL="285750" lvl="1" indent="-285750">
              <a:buFont typeface="Arial"/>
              <a:buChar char="•"/>
            </a:pPr>
            <a:r>
              <a:rPr lang="en-US" b="1"/>
              <a:t>Klann Mechanism</a:t>
            </a:r>
            <a:r>
              <a:rPr lang="en-US"/>
              <a:t>: Involves more intricate linkages, which complicate the assembly and may require more precise tolerances in fabrication.</a:t>
            </a:r>
            <a:endParaRPr lang="en-US">
              <a:ea typeface="Calibri"/>
              <a:cs typeface="Calibri"/>
            </a:endParaRPr>
          </a:p>
          <a:p>
            <a:pPr marL="285750" lvl="1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/>
              <a:t>Foot Trajectory</a:t>
            </a:r>
            <a:r>
              <a:rPr lang="en-US"/>
              <a:t>:</a:t>
            </a:r>
          </a:p>
          <a:p>
            <a:pPr marL="285750" lvl="1" indent="-285750">
              <a:buFont typeface="Arial"/>
              <a:buChar char="•"/>
            </a:pPr>
            <a:r>
              <a:rPr lang="en-US" b="1"/>
              <a:t>Theo Jansen</a:t>
            </a:r>
            <a:r>
              <a:rPr lang="en-US"/>
              <a:t>: Produces a more natural and continuous foot trajectory, leading to smoother and more efficient walking.</a:t>
            </a:r>
          </a:p>
          <a:p>
            <a:pPr marL="285750" lvl="1" indent="-285750">
              <a:buFont typeface="Arial"/>
              <a:buChar char="•"/>
            </a:pPr>
            <a:r>
              <a:rPr lang="en-US" b="1"/>
              <a:t>Klann Mechanism</a:t>
            </a:r>
            <a:r>
              <a:rPr lang="en-US"/>
              <a:t>: The foot motion can be more jerky and less fluid, which might not replicate natural walking as effectively.</a:t>
            </a:r>
            <a:endParaRPr lang="en-US">
              <a:ea typeface="Calibri"/>
              <a:cs typeface="Calibri"/>
            </a:endParaRPr>
          </a:p>
          <a:p>
            <a:pPr marL="285750" lvl="1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/>
              <a:t>Aesthetic Appeal</a:t>
            </a:r>
            <a:r>
              <a:rPr lang="en-US"/>
              <a:t>:</a:t>
            </a:r>
          </a:p>
          <a:p>
            <a:pPr marL="285750" lvl="1" indent="-285750">
              <a:buFont typeface="Arial"/>
              <a:buChar char="•"/>
            </a:pPr>
            <a:r>
              <a:rPr lang="en-US" b="1"/>
              <a:t>Theo Jansen</a:t>
            </a:r>
            <a:r>
              <a:rPr lang="en-US"/>
              <a:t>: The visually striking design offers both artistic and mechanical intrigue, which enhances its appeal for projects that combine art and engineering.</a:t>
            </a:r>
          </a:p>
          <a:p>
            <a:pPr marL="285750" lvl="1" indent="-285750">
              <a:buFont typeface="Arial"/>
              <a:buChar char="•"/>
            </a:pPr>
            <a:r>
              <a:rPr lang="en-US" b="1"/>
              <a:t>Klann Mechanism</a:t>
            </a:r>
            <a:r>
              <a:rPr lang="en-US"/>
              <a:t>: While functional, it lacks the same level of aesthetic engagement as the Theo Jansen mechanism.</a:t>
            </a:r>
            <a:endParaRPr lang="en-US">
              <a:ea typeface="Calibri"/>
              <a:cs typeface="Calibri"/>
            </a:endParaRPr>
          </a:p>
          <a:p>
            <a:pPr marL="285750" lvl="1" indent="-285750">
              <a:buFont typeface="Arial"/>
              <a:buChar char="•"/>
            </a:pP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1"/>
              <a:t>Historical and Educational Context</a:t>
            </a:r>
            <a:r>
              <a:rPr lang="en-US"/>
              <a:t>:</a:t>
            </a:r>
          </a:p>
          <a:p>
            <a:pPr marL="285750" lvl="1" indent="-285750">
              <a:buFont typeface="Arial"/>
              <a:buChar char="•"/>
            </a:pPr>
            <a:r>
              <a:rPr lang="en-US" b="1"/>
              <a:t>Theo Jansen</a:t>
            </a:r>
            <a:r>
              <a:rPr lang="en-US"/>
              <a:t>: Provides rich historical and contextual significance due to its relationship with art and engineering, making it a compelling choice for educational exploration.</a:t>
            </a:r>
          </a:p>
          <a:p>
            <a:pPr marL="285750" lvl="1" indent="-285750">
              <a:buFont typeface="Arial"/>
              <a:buChar char="•"/>
            </a:pPr>
            <a:r>
              <a:rPr lang="en-US" b="1"/>
              <a:t>Other Mechanisms (e.g., Trot-based)</a:t>
            </a:r>
            <a:r>
              <a:rPr lang="en-US"/>
              <a:t>: They may not offer the same level of interdisciplinary connections, focusing more strictly on mechanical properties without the artistic narrative.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1DFD3-993E-4076-942B-5A811B9D2A98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941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b="1"/>
          </a:p>
          <a:p>
            <a:pPr>
              <a:buFont typeface="Arial"/>
              <a:buChar char="•"/>
            </a:pPr>
            <a:r>
              <a:rPr lang="en-US"/>
              <a:t>“We define the crank rotation θ and, using the known link-length ratios (R, A, B, C, D, E, G), write vector-closure equations for each kinematic loop to solve for all intermediate joint angles as functions of θ.”</a:t>
            </a:r>
          </a:p>
          <a:p>
            <a:pPr>
              <a:buFont typeface="Arial"/>
              <a:buChar char="•"/>
            </a:pPr>
            <a:r>
              <a:rPr lang="en-US"/>
              <a:t>“By summing the link-vectors ℓk[</a:t>
            </a:r>
            <a:r>
              <a:rPr lang="en-US" err="1"/>
              <a:t>cos⁡ϕk,sin⁡ϕk</a:t>
            </a:r>
            <a:r>
              <a:rPr lang="en-US"/>
              <a:t>]\</a:t>
            </a:r>
            <a:r>
              <a:rPr lang="en-US" err="1"/>
              <a:t>ell_k</a:t>
            </a:r>
            <a:r>
              <a:rPr lang="en-US"/>
              <a:t>[\cos\</a:t>
            </a:r>
            <a:r>
              <a:rPr lang="en-US" err="1"/>
              <a:t>phi_k</a:t>
            </a:r>
            <a:r>
              <a:rPr lang="en-US"/>
              <a:t>, \sin\</a:t>
            </a:r>
            <a:r>
              <a:rPr lang="en-US" err="1"/>
              <a:t>phi_k</a:t>
            </a:r>
            <a:r>
              <a:rPr lang="en-US"/>
              <a:t>] around each loop and enforcing zero net displacement, we obtain closed-form or numerical solutions for the orientations φₖ(θ).”</a:t>
            </a:r>
            <a:endParaRPr lang="en-US">
              <a:ea typeface="Calibri"/>
              <a:cs typeface="Calibri"/>
            </a:endParaRPr>
          </a:p>
          <a:p>
            <a:pPr>
              <a:buFont typeface="Arial"/>
              <a:buChar char="•"/>
            </a:pPr>
            <a:r>
              <a:rPr lang="en-US"/>
              <a:t>“Finally, chaining these vectors yields the foot point position E(θ)=(Ex(θ), Ey(θ))E(θ) = \</a:t>
            </a:r>
            <a:r>
              <a:rPr lang="en-US" err="1"/>
              <a:t>bigl</a:t>
            </a:r>
            <a:r>
              <a:rPr lang="en-US"/>
              <a:t>(</a:t>
            </a:r>
            <a:r>
              <a:rPr lang="en-US" err="1"/>
              <a:t>E_x</a:t>
            </a:r>
            <a:r>
              <a:rPr lang="en-US"/>
              <a:t>(θ),\,</a:t>
            </a:r>
            <a:r>
              <a:rPr lang="en-US" err="1"/>
              <a:t>E_y</a:t>
            </a:r>
            <a:r>
              <a:rPr lang="en-US"/>
              <a:t>(θ)\</a:t>
            </a:r>
            <a:r>
              <a:rPr lang="en-US" err="1"/>
              <a:t>bigr</a:t>
            </a:r>
            <a:r>
              <a:rPr lang="en-US"/>
              <a:t>), giving the complete forward-kinematics model of the leg.”</a:t>
            </a:r>
            <a:endParaRPr lang="en-US">
              <a:ea typeface="Calibri"/>
              <a:cs typeface="Calibri"/>
            </a:endParaRPr>
          </a:p>
          <a:p>
            <a:pPr marL="171450" indent="-171450">
              <a:buFont typeface="Arial"/>
              <a:buChar char="•"/>
            </a:pPr>
            <a:endParaRPr lang="en-US" b="1">
              <a:ea typeface="Calibri"/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b="1"/>
              <a:t>Mathematical Modeling</a:t>
            </a:r>
            <a:r>
              <a:rPr lang="en-US"/>
              <a:t>:</a:t>
            </a:r>
            <a:endParaRPr lang="en-US">
              <a:ea typeface="Calibri"/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/>
              <a:t>Development of equations relevant to the movement of the mechanism, including relationships between the joint coordinates and overall position.</a:t>
            </a:r>
          </a:p>
          <a:p>
            <a:endParaRPr lang="en-US">
              <a:ea typeface="Calibri"/>
              <a:cs typeface="Calibri"/>
            </a:endParaRPr>
          </a:p>
          <a:p>
            <a:r>
              <a:rPr lang="en-US">
                <a:ea typeface="Calibri"/>
                <a:cs typeface="Calibri"/>
              </a:rPr>
              <a:t>Key Params point</a:t>
            </a:r>
          </a:p>
          <a:p>
            <a:endParaRPr lang="en-US"/>
          </a:p>
          <a:p>
            <a:r>
              <a:rPr lang="en-US"/>
              <a:t>a set of length ratios that together produce: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A nearly straight, horizontal foot trajectory during ground contact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A smooth, lifting and swinging return path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Good clearance and stability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1DFD3-993E-4076-942B-5A811B9D2A98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648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1DFD3-993E-4076-942B-5A811B9D2A98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84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10/7/2025</a:t>
            </a:fld>
            <a:endParaRPr lang="en-US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870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10/7/2025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762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9853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10/7/2025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634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10/7/2025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2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10/7/2025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062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10/7/2025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558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10/7/2025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481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770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10/7/2025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04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10/7/2025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55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5367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49" r:id="rId5"/>
    <p:sldLayoutId id="2147483754" r:id="rId6"/>
    <p:sldLayoutId id="2147483750" r:id="rId7"/>
    <p:sldLayoutId id="2147483751" r:id="rId8"/>
    <p:sldLayoutId id="2147483752" r:id="rId9"/>
    <p:sldLayoutId id="2147483753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jert.org/research/design-and-linkage-analysis-of-theo-jansen-mechanism-IJERTV9IS090170.pdf" TargetMode="External"/><Relationship Id="rId2" Type="http://schemas.openxmlformats.org/officeDocument/2006/relationships/hyperlink" Target="https://en.wikipedia.org/wiki/Jansen%27s_linkag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1552" y="179620"/>
            <a:ext cx="5274860" cy="3066706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/>
              <a:t>Walking Mechanism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74784" y="3430257"/>
            <a:ext cx="4524024" cy="1576188"/>
          </a:xfrm>
        </p:spPr>
        <p:txBody>
          <a:bodyPr vert="horz" lIns="109728" tIns="109728" rIns="109728" bIns="91440" rtlCol="0" anchor="t">
            <a:normAutofit/>
          </a:bodyPr>
          <a:lstStyle/>
          <a:p>
            <a:r>
              <a:rPr lang="en-US"/>
              <a:t>Mechatronics System Design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1C23F-E0A1-6EB7-4B49-5E5378E5C5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140" r="8504" b="5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06C3A1-843F-4887-DD3E-158D0E1689D9}"/>
              </a:ext>
            </a:extLst>
          </p:cNvPr>
          <p:cNvSpPr txBox="1"/>
          <p:nvPr/>
        </p:nvSpPr>
        <p:spPr>
          <a:xfrm>
            <a:off x="1272238" y="5904867"/>
            <a:ext cx="4373470" cy="7232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i="1"/>
              <a:t>Ashwini, Harshit, Shreya, Shreyas </a:t>
            </a:r>
          </a:p>
          <a:p>
            <a:pPr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30AC3-B023-8A03-D347-8D49E6E9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Meiryo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E6A2C-9B56-F314-74F9-9C71475A4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09728" tIns="109728" rIns="109728" bIns="91440" rtlCol="0" anchor="t">
            <a:normAutofit/>
          </a:bodyPr>
          <a:lstStyle/>
          <a:p>
            <a:pPr marL="342900" indent="-342900">
              <a:buAutoNum type="arabicPeriod"/>
            </a:pPr>
            <a:r>
              <a:rPr lang="en-US">
                <a:ea typeface="Meiryo"/>
                <a:hlinkClick r:id="rId2"/>
              </a:rPr>
              <a:t>Jansen's Linkage</a:t>
            </a:r>
            <a:endParaRPr lang="en-US">
              <a:ea typeface="Meiryo"/>
            </a:endParaRPr>
          </a:p>
          <a:p>
            <a:pPr marL="342900" indent="-342900">
              <a:buAutoNum type="arabicPeriod"/>
            </a:pPr>
            <a:r>
              <a:rPr lang="en-US">
                <a:ea typeface="Meiryo"/>
                <a:hlinkClick r:id="rId3"/>
              </a:rPr>
              <a:t>Design and Linkage Analysis of Theo Jansen Mechanism </a:t>
            </a:r>
          </a:p>
          <a:p>
            <a:pPr marL="342900" indent="-342900">
              <a:buAutoNum type="arabicPeriod"/>
            </a:pPr>
            <a:r>
              <a:rPr lang="en-US">
                <a:ea typeface="+mn-lt"/>
                <a:cs typeface="+mn-lt"/>
              </a:rPr>
              <a:t>Jansen, T. (2007). The Great Pretender. 010 Publishers. </a:t>
            </a:r>
          </a:p>
          <a:p>
            <a:pPr marL="342900" indent="-342900">
              <a:buAutoNum type="arabicPeriod"/>
            </a:pPr>
            <a:r>
              <a:rPr lang="en-US">
                <a:ea typeface="+mn-lt"/>
                <a:cs typeface="+mn-lt"/>
              </a:rPr>
              <a:t>Design of machinery: an introduction to the synthesis and analysis of mechanisms and machines. McGraw-Hill</a:t>
            </a:r>
          </a:p>
          <a:p>
            <a:pPr marL="342900" indent="-342900">
              <a:buAutoNum type="arabicPeriod"/>
            </a:pPr>
            <a:endParaRPr lang="en-US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endParaRPr lang="en-US">
              <a:ea typeface="Meiryo"/>
            </a:endParaRPr>
          </a:p>
          <a:p>
            <a:pPr marL="342900" indent="-342900">
              <a:buAutoNum type="arabicPeriod"/>
            </a:pPr>
            <a:endParaRPr lang="en-US">
              <a:ea typeface="Meiryo"/>
            </a:endParaRPr>
          </a:p>
          <a:p>
            <a:pPr marL="342900" indent="-342900">
              <a:buAutoNum type="arabicPeriod"/>
            </a:pPr>
            <a:endParaRPr lang="en-US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76305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C8476-5833-71BC-AADE-D816B081A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045" y="1346200"/>
            <a:ext cx="5624118" cy="3284538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en-US" sz="5400">
                <a:solidFill>
                  <a:schemeClr val="tx1">
                    <a:lumMod val="85000"/>
                    <a:lumOff val="15000"/>
                  </a:schemeClr>
                </a:solidFill>
              </a:rPr>
              <a:t>Thank you!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E2643A77-C345-DCF6-165E-FFBD86E94F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2571" y="1794394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751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8F77A-DB53-0B75-8044-0539448D2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Meiryo"/>
              </a:rPr>
              <a:t>Introduction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72824-6A09-C1C9-A7DC-70C6952F5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09728" tIns="109728" rIns="109728" bIns="91440" rtlCol="0" anchor="t">
            <a:normAutofit/>
          </a:bodyPr>
          <a:lstStyle/>
          <a:p>
            <a:r>
              <a:rPr lang="en-US">
                <a:solidFill>
                  <a:srgbClr val="404040"/>
                </a:solidFill>
                <a:ea typeface="+mn-lt"/>
                <a:cs typeface="+mn-lt"/>
              </a:rPr>
              <a:t>Developing a functional walking mechanism utilizing robotic design principles and simulation techniques taught in the course.</a:t>
            </a:r>
            <a:endParaRPr lang="en-US"/>
          </a:p>
          <a:p>
            <a:endParaRPr lang="en-US">
              <a:ea typeface="Meiryo"/>
            </a:endParaRPr>
          </a:p>
          <a:p>
            <a:r>
              <a:rPr lang="en-US" b="1">
                <a:ea typeface="Meiryo"/>
              </a:rPr>
              <a:t>Objective : </a:t>
            </a:r>
            <a:r>
              <a:rPr lang="en-US">
                <a:ea typeface="+mn-lt"/>
                <a:cs typeface="+mn-lt"/>
              </a:rPr>
              <a:t>To</a:t>
            </a:r>
            <a:r>
              <a:rPr lang="en-US" b="1">
                <a:ea typeface="+mn-lt"/>
                <a:cs typeface="+mn-lt"/>
              </a:rPr>
              <a:t> </a:t>
            </a:r>
            <a:r>
              <a:rPr lang="en-US">
                <a:ea typeface="+mn-lt"/>
                <a:cs typeface="+mn-lt"/>
              </a:rPr>
              <a:t>design, analyze, and build a planar walking mechanism capable of stable locomotion using principles</a:t>
            </a:r>
            <a:endParaRPr lang="en-US">
              <a:solidFill>
                <a:srgbClr val="404040"/>
              </a:solidFill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of linkage design and servo control.</a:t>
            </a:r>
          </a:p>
          <a:p>
            <a:endParaRPr lang="en-US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1172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1" name="Rectangle 100">
            <a:extLst>
              <a:ext uri="{FF2B5EF4-FFF2-40B4-BE49-F238E27FC236}">
                <a16:creationId xmlns:a16="http://schemas.microsoft.com/office/drawing/2014/main" id="{49BB7E9A-6937-4BF0-9F51-A20F197B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630A98-8DC0-2084-BD7D-20FB510B4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400" y="-229088"/>
            <a:ext cx="5975050" cy="1822123"/>
          </a:xfrm>
        </p:spPr>
        <p:txBody>
          <a:bodyPr anchor="b">
            <a:noAutofit/>
          </a:bodyPr>
          <a:lstStyle/>
          <a:p>
            <a:pPr>
              <a:lnSpc>
                <a:spcPct val="120000"/>
              </a:lnSpc>
            </a:pPr>
            <a:r>
              <a:rPr lang="en-US">
                <a:ea typeface="Meiryo"/>
              </a:rPr>
              <a:t>Design Selection : Theo Jansen Mechanism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A011A73D-6F5D-9547-94EF-C19078C12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400" y="1716720"/>
            <a:ext cx="5661599" cy="4595518"/>
          </a:xfrm>
        </p:spPr>
        <p:txBody>
          <a:bodyPr vert="horz" lIns="109728" tIns="109728" rIns="109728" bIns="91440" rtlCol="0" anchor="t">
            <a:noAutofit/>
          </a:bodyPr>
          <a:lstStyle/>
          <a:p>
            <a:pPr>
              <a:lnSpc>
                <a:spcPct val="130000"/>
              </a:lnSpc>
            </a:pPr>
            <a:r>
              <a:rPr lang="en-US" sz="1400" b="1">
                <a:ea typeface="+mn-lt"/>
                <a:cs typeface="+mn-lt"/>
              </a:rPr>
              <a:t>Stability:</a:t>
            </a:r>
            <a:r>
              <a:rPr lang="en-US" sz="1400">
                <a:ea typeface="+mn-lt"/>
                <a:cs typeface="+mn-lt"/>
              </a:rPr>
              <a:t> Offers exceptional stability, resulting in minimal vertical wobbling of the body during movement compared to other walking designs.</a:t>
            </a:r>
            <a:endParaRPr lang="en-US" sz="1400">
              <a:ea typeface="Meiryo"/>
            </a:endParaRPr>
          </a:p>
          <a:p>
            <a:pPr>
              <a:lnSpc>
                <a:spcPct val="130000"/>
              </a:lnSpc>
            </a:pPr>
            <a:r>
              <a:rPr lang="en-US" sz="1400" b="1">
                <a:ea typeface="+mn-lt"/>
                <a:cs typeface="+mn-lt"/>
              </a:rPr>
              <a:t>Unique Kinematic Motion:</a:t>
            </a:r>
            <a:r>
              <a:rPr lang="en-US" sz="1400">
                <a:ea typeface="+mn-lt"/>
                <a:cs typeface="+mn-lt"/>
              </a:rPr>
              <a:t> Its distinctive motion pattern mimics natural walking, providing a fascinating study in biomechanics.</a:t>
            </a:r>
            <a:endParaRPr lang="en-US" sz="1400">
              <a:ea typeface="Meiryo"/>
            </a:endParaRPr>
          </a:p>
          <a:p>
            <a:pPr>
              <a:lnSpc>
                <a:spcPct val="130000"/>
              </a:lnSpc>
            </a:pPr>
            <a:r>
              <a:rPr lang="en-US" sz="1400" b="1">
                <a:ea typeface="+mn-lt"/>
                <a:cs typeface="+mn-lt"/>
              </a:rPr>
              <a:t>Historical Significance:</a:t>
            </a:r>
            <a:r>
              <a:rPr lang="en-US" sz="1400">
                <a:ea typeface="+mn-lt"/>
                <a:cs typeface="+mn-lt"/>
              </a:rPr>
              <a:t> The design has historical importance, as it was developed by artist Theo Jansen, blending art and engineering in innovative ways.</a:t>
            </a:r>
            <a:endParaRPr lang="en-US" sz="1400">
              <a:ea typeface="Meiryo"/>
            </a:endParaRPr>
          </a:p>
          <a:p>
            <a:pPr>
              <a:lnSpc>
                <a:spcPct val="130000"/>
              </a:lnSpc>
            </a:pPr>
            <a:r>
              <a:rPr lang="en-US" sz="1400" b="1">
                <a:ea typeface="+mn-lt"/>
                <a:cs typeface="+mn-lt"/>
              </a:rPr>
              <a:t>Simplicity in Design:</a:t>
            </a:r>
            <a:r>
              <a:rPr lang="en-US" sz="1400">
                <a:ea typeface="+mn-lt"/>
                <a:cs typeface="+mn-lt"/>
              </a:rPr>
              <a:t> Its simple mechanical structure allows for easier fabrication and assembly.</a:t>
            </a:r>
          </a:p>
          <a:p>
            <a:pPr>
              <a:lnSpc>
                <a:spcPct val="130000"/>
              </a:lnSpc>
            </a:pPr>
            <a:endParaRPr lang="en-US" sz="1400">
              <a:ea typeface="Meiryo"/>
            </a:endParaRPr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E0939753-89D7-48A8-8441-B9FF25CE8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4167" y="0"/>
            <a:ext cx="5687681" cy="5708856"/>
          </a:xfrm>
          <a:custGeom>
            <a:avLst/>
            <a:gdLst>
              <a:gd name="connsiteX0" fmla="*/ 2787282 w 5687681"/>
              <a:gd name="connsiteY0" fmla="*/ 0 h 5708856"/>
              <a:gd name="connsiteX1" fmla="*/ 3988996 w 5687681"/>
              <a:gd name="connsiteY1" fmla="*/ 0 h 5708856"/>
              <a:gd name="connsiteX2" fmla="*/ 4236253 w 5687681"/>
              <a:gd name="connsiteY2" fmla="*/ 68070 h 5708856"/>
              <a:gd name="connsiteX3" fmla="*/ 4483543 w 5687681"/>
              <a:gd name="connsiteY3" fmla="*/ 168573 h 5708856"/>
              <a:gd name="connsiteX4" fmla="*/ 5265611 w 5687681"/>
              <a:gd name="connsiteY4" fmla="*/ 790441 h 5708856"/>
              <a:gd name="connsiteX5" fmla="*/ 5682608 w 5687681"/>
              <a:gd name="connsiteY5" fmla="*/ 1499885 h 5708856"/>
              <a:gd name="connsiteX6" fmla="*/ 5687681 w 5687681"/>
              <a:gd name="connsiteY6" fmla="*/ 1513862 h 5708856"/>
              <a:gd name="connsiteX7" fmla="*/ 5687681 w 5687681"/>
              <a:gd name="connsiteY7" fmla="*/ 3841322 h 5708856"/>
              <a:gd name="connsiteX8" fmla="*/ 5651147 w 5687681"/>
              <a:gd name="connsiteY8" fmla="*/ 3896489 h 5708856"/>
              <a:gd name="connsiteX9" fmla="*/ 4734255 w 5687681"/>
              <a:gd name="connsiteY9" fmla="*/ 4737639 h 5708856"/>
              <a:gd name="connsiteX10" fmla="*/ 4532663 w 5687681"/>
              <a:gd name="connsiteY10" fmla="*/ 4898543 h 5708856"/>
              <a:gd name="connsiteX11" fmla="*/ 2876165 w 5687681"/>
              <a:gd name="connsiteY11" fmla="*/ 5708856 h 5708856"/>
              <a:gd name="connsiteX12" fmla="*/ 694066 w 5687681"/>
              <a:gd name="connsiteY12" fmla="*/ 4391717 h 5708856"/>
              <a:gd name="connsiteX13" fmla="*/ 461517 w 5687681"/>
              <a:gd name="connsiteY13" fmla="*/ 4054756 h 5708856"/>
              <a:gd name="connsiteX14" fmla="*/ 0 w 5687681"/>
              <a:gd name="connsiteY14" fmla="*/ 2993139 h 5708856"/>
              <a:gd name="connsiteX15" fmla="*/ 278855 w 5687681"/>
              <a:gd name="connsiteY15" fmla="*/ 1849819 h 5708856"/>
              <a:gd name="connsiteX16" fmla="*/ 1047879 w 5687681"/>
              <a:gd name="connsiteY16" fmla="*/ 867400 h 5708856"/>
              <a:gd name="connsiteX17" fmla="*/ 2159714 w 5687681"/>
              <a:gd name="connsiteY17" fmla="*/ 186098 h 5708856"/>
              <a:gd name="connsiteX18" fmla="*/ 2785137 w 5687681"/>
              <a:gd name="connsiteY18" fmla="*/ 372 h 570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687681" h="5708856">
                <a:moveTo>
                  <a:pt x="2787282" y="0"/>
                </a:moveTo>
                <a:lnTo>
                  <a:pt x="3988996" y="0"/>
                </a:lnTo>
                <a:lnTo>
                  <a:pt x="4236253" y="68070"/>
                </a:lnTo>
                <a:cubicBezTo>
                  <a:pt x="4321147" y="96843"/>
                  <a:pt x="4403628" y="130356"/>
                  <a:pt x="4483543" y="168573"/>
                </a:cubicBezTo>
                <a:cubicBezTo>
                  <a:pt x="4783119" y="311949"/>
                  <a:pt x="5046239" y="521215"/>
                  <a:pt x="5265611" y="790441"/>
                </a:cubicBezTo>
                <a:cubicBezTo>
                  <a:pt x="5433740" y="996857"/>
                  <a:pt x="5573537" y="1235870"/>
                  <a:pt x="5682608" y="1499885"/>
                </a:cubicBezTo>
                <a:lnTo>
                  <a:pt x="5687681" y="1513862"/>
                </a:lnTo>
                <a:lnTo>
                  <a:pt x="5687681" y="3841322"/>
                </a:lnTo>
                <a:lnTo>
                  <a:pt x="5651147" y="3896489"/>
                </a:lnTo>
                <a:cubicBezTo>
                  <a:pt x="5427171" y="4186934"/>
                  <a:pt x="5090625" y="4454446"/>
                  <a:pt x="4734255" y="4737639"/>
                </a:cubicBezTo>
                <a:cubicBezTo>
                  <a:pt x="4668506" y="4789825"/>
                  <a:pt x="4600584" y="4843856"/>
                  <a:pt x="4532663" y="4898543"/>
                </a:cubicBezTo>
                <a:cubicBezTo>
                  <a:pt x="3924681" y="5387974"/>
                  <a:pt x="3480945" y="5708856"/>
                  <a:pt x="2876165" y="5708856"/>
                </a:cubicBezTo>
                <a:cubicBezTo>
                  <a:pt x="1954665" y="5708856"/>
                  <a:pt x="1302047" y="5314966"/>
                  <a:pt x="694066" y="4391717"/>
                </a:cubicBezTo>
                <a:cubicBezTo>
                  <a:pt x="614503" y="4270875"/>
                  <a:pt x="536731" y="4160972"/>
                  <a:pt x="461517" y="4054756"/>
                </a:cubicBezTo>
                <a:cubicBezTo>
                  <a:pt x="149788" y="3614348"/>
                  <a:pt x="0" y="3385316"/>
                  <a:pt x="0" y="2993139"/>
                </a:cubicBezTo>
                <a:cubicBezTo>
                  <a:pt x="0" y="2603731"/>
                  <a:pt x="93889" y="2219065"/>
                  <a:pt x="278855" y="1849819"/>
                </a:cubicBezTo>
                <a:cubicBezTo>
                  <a:pt x="459854" y="1488610"/>
                  <a:pt x="718625" y="1157977"/>
                  <a:pt x="1047879" y="867400"/>
                </a:cubicBezTo>
                <a:cubicBezTo>
                  <a:pt x="1371504" y="581701"/>
                  <a:pt x="1755887" y="346080"/>
                  <a:pt x="2159714" y="186098"/>
                </a:cubicBezTo>
                <a:cubicBezTo>
                  <a:pt x="2367064" y="103803"/>
                  <a:pt x="2576044" y="41801"/>
                  <a:pt x="2785137" y="37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9F5CCFC5-858F-4B45-9B10-D49DD0280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5450" y="0"/>
            <a:ext cx="5866550" cy="5788550"/>
          </a:xfrm>
          <a:custGeom>
            <a:avLst/>
            <a:gdLst>
              <a:gd name="connsiteX0" fmla="*/ 2331396 w 5798121"/>
              <a:gd name="connsiteY0" fmla="*/ 0 h 5788550"/>
              <a:gd name="connsiteX1" fmla="*/ 4658651 w 5798121"/>
              <a:gd name="connsiteY1" fmla="*/ 0 h 5788550"/>
              <a:gd name="connsiteX2" fmla="*/ 4682835 w 5798121"/>
              <a:gd name="connsiteY2" fmla="*/ 9816 h 5788550"/>
              <a:gd name="connsiteX3" fmla="*/ 5499667 w 5798121"/>
              <a:gd name="connsiteY3" fmla="*/ 658449 h 5788550"/>
              <a:gd name="connsiteX4" fmla="*/ 5665313 w 5798121"/>
              <a:gd name="connsiteY4" fmla="*/ 884789 h 5788550"/>
              <a:gd name="connsiteX5" fmla="*/ 5798121 w 5798121"/>
              <a:gd name="connsiteY5" fmla="*/ 1110681 h 5788550"/>
              <a:gd name="connsiteX6" fmla="*/ 5798121 w 5798121"/>
              <a:gd name="connsiteY6" fmla="*/ 4016954 h 5788550"/>
              <a:gd name="connsiteX7" fmla="*/ 5706359 w 5798121"/>
              <a:gd name="connsiteY7" fmla="*/ 4121532 h 5788550"/>
              <a:gd name="connsiteX8" fmla="*/ 4944692 w 5798121"/>
              <a:gd name="connsiteY8" fmla="*/ 4775532 h 5788550"/>
              <a:gd name="connsiteX9" fmla="*/ 4734137 w 5798121"/>
              <a:gd name="connsiteY9" fmla="*/ 4943362 h 5788550"/>
              <a:gd name="connsiteX10" fmla="*/ 3004009 w 5798121"/>
              <a:gd name="connsiteY10" fmla="*/ 5788550 h 5788550"/>
              <a:gd name="connsiteX11" fmla="*/ 724917 w 5798121"/>
              <a:gd name="connsiteY11" fmla="*/ 4414722 h 5788550"/>
              <a:gd name="connsiteX12" fmla="*/ 482031 w 5798121"/>
              <a:gd name="connsiteY12" fmla="*/ 4063258 h 5788550"/>
              <a:gd name="connsiteX13" fmla="*/ 0 w 5798121"/>
              <a:gd name="connsiteY13" fmla="*/ 2955950 h 5788550"/>
              <a:gd name="connsiteX14" fmla="*/ 291250 w 5798121"/>
              <a:gd name="connsiteY14" fmla="*/ 1763422 h 5788550"/>
              <a:gd name="connsiteX15" fmla="*/ 1094457 w 5798121"/>
              <a:gd name="connsiteY15" fmla="*/ 738720 h 5788550"/>
              <a:gd name="connsiteX16" fmla="*/ 2255713 w 5798121"/>
              <a:gd name="connsiteY16" fmla="*/ 28095 h 578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798121" h="5788550">
                <a:moveTo>
                  <a:pt x="2331396" y="0"/>
                </a:moveTo>
                <a:lnTo>
                  <a:pt x="4658651" y="0"/>
                </a:lnTo>
                <a:lnTo>
                  <a:pt x="4682835" y="9816"/>
                </a:lnTo>
                <a:cubicBezTo>
                  <a:pt x="4995727" y="159362"/>
                  <a:pt x="5270543" y="377635"/>
                  <a:pt x="5499667" y="658449"/>
                </a:cubicBezTo>
                <a:cubicBezTo>
                  <a:pt x="5558201" y="730215"/>
                  <a:pt x="5613447" y="805760"/>
                  <a:pt x="5665313" y="884789"/>
                </a:cubicBezTo>
                <a:lnTo>
                  <a:pt x="5798121" y="1110681"/>
                </a:lnTo>
                <a:lnTo>
                  <a:pt x="5798121" y="4016954"/>
                </a:lnTo>
                <a:lnTo>
                  <a:pt x="5706359" y="4121532"/>
                </a:lnTo>
                <a:cubicBezTo>
                  <a:pt x="5491360" y="4341659"/>
                  <a:pt x="5223849" y="4553996"/>
                  <a:pt x="4944692" y="4775532"/>
                </a:cubicBezTo>
                <a:cubicBezTo>
                  <a:pt x="4876021" y="4829964"/>
                  <a:pt x="4805079" y="4886320"/>
                  <a:pt x="4734137" y="4943362"/>
                </a:cubicBezTo>
                <a:cubicBezTo>
                  <a:pt x="4099133" y="5453857"/>
                  <a:pt x="3635672" y="5788550"/>
                  <a:pt x="3004009" y="5788550"/>
                </a:cubicBezTo>
                <a:cubicBezTo>
                  <a:pt x="2041550" y="5788550"/>
                  <a:pt x="1359922" y="5377707"/>
                  <a:pt x="724917" y="4414722"/>
                </a:cubicBezTo>
                <a:cubicBezTo>
                  <a:pt x="641818" y="4288679"/>
                  <a:pt x="560588" y="4174046"/>
                  <a:pt x="482031" y="4063258"/>
                </a:cubicBezTo>
                <a:cubicBezTo>
                  <a:pt x="156446" y="3603895"/>
                  <a:pt x="0" y="3365006"/>
                  <a:pt x="0" y="2955950"/>
                </a:cubicBezTo>
                <a:cubicBezTo>
                  <a:pt x="0" y="2549782"/>
                  <a:pt x="98062" y="2148559"/>
                  <a:pt x="291250" y="1763422"/>
                </a:cubicBezTo>
                <a:cubicBezTo>
                  <a:pt x="480295" y="1386666"/>
                  <a:pt x="750568" y="1041802"/>
                  <a:pt x="1094457" y="738720"/>
                </a:cubicBezTo>
                <a:cubicBezTo>
                  <a:pt x="1432467" y="440725"/>
                  <a:pt x="1833935" y="194963"/>
                  <a:pt x="2255713" y="28095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2348ECDC-D455-4B71-90F6-2ECC12B79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3734" y="0"/>
            <a:ext cx="5568114" cy="5577748"/>
          </a:xfrm>
          <a:custGeom>
            <a:avLst/>
            <a:gdLst>
              <a:gd name="connsiteX0" fmla="*/ 2959946 w 5568114"/>
              <a:gd name="connsiteY0" fmla="*/ 0 h 5577748"/>
              <a:gd name="connsiteX1" fmla="*/ 3614224 w 5568114"/>
              <a:gd name="connsiteY1" fmla="*/ 0 h 5577748"/>
              <a:gd name="connsiteX2" fmla="*/ 3844432 w 5568114"/>
              <a:gd name="connsiteY2" fmla="*/ 36392 h 5577748"/>
              <a:gd name="connsiteX3" fmla="*/ 4336826 w 5568114"/>
              <a:gd name="connsiteY3" fmla="*/ 203778 h 5577748"/>
              <a:gd name="connsiteX4" fmla="*/ 5093304 w 5568114"/>
              <a:gd name="connsiteY4" fmla="*/ 806978 h 5577748"/>
              <a:gd name="connsiteX5" fmla="*/ 5496656 w 5568114"/>
              <a:gd name="connsiteY5" fmla="*/ 1495125 h 5577748"/>
              <a:gd name="connsiteX6" fmla="*/ 5568114 w 5568114"/>
              <a:gd name="connsiteY6" fmla="*/ 1692569 h 5577748"/>
              <a:gd name="connsiteX7" fmla="*/ 5568114 w 5568114"/>
              <a:gd name="connsiteY7" fmla="*/ 3665503 h 5577748"/>
              <a:gd name="connsiteX8" fmla="*/ 5466225 w 5568114"/>
              <a:gd name="connsiteY8" fmla="*/ 3819786 h 5577748"/>
              <a:gd name="connsiteX9" fmla="*/ 4579336 w 5568114"/>
              <a:gd name="connsiteY9" fmla="*/ 4635686 h 5577748"/>
              <a:gd name="connsiteX10" fmla="*/ 4384340 w 5568114"/>
              <a:gd name="connsiteY10" fmla="*/ 4791760 h 5577748"/>
              <a:gd name="connsiteX11" fmla="*/ 2782048 w 5568114"/>
              <a:gd name="connsiteY11" fmla="*/ 5577748 h 5577748"/>
              <a:gd name="connsiteX12" fmla="*/ 671354 w 5568114"/>
              <a:gd name="connsiteY12" fmla="*/ 4300148 h 5577748"/>
              <a:gd name="connsiteX13" fmla="*/ 446415 w 5568114"/>
              <a:gd name="connsiteY13" fmla="*/ 3973302 h 5577748"/>
              <a:gd name="connsiteX14" fmla="*/ 0 w 5568114"/>
              <a:gd name="connsiteY14" fmla="*/ 2943554 h 5577748"/>
              <a:gd name="connsiteX15" fmla="*/ 269730 w 5568114"/>
              <a:gd name="connsiteY15" fmla="*/ 1834555 h 5577748"/>
              <a:gd name="connsiteX16" fmla="*/ 1013589 w 5568114"/>
              <a:gd name="connsiteY16" fmla="*/ 881627 h 5577748"/>
              <a:gd name="connsiteX17" fmla="*/ 2089042 w 5568114"/>
              <a:gd name="connsiteY17" fmla="*/ 220777 h 5577748"/>
              <a:gd name="connsiteX18" fmla="*/ 2845684 w 5568114"/>
              <a:gd name="connsiteY18" fmla="*/ 14234 h 557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568114" h="5577748">
                <a:moveTo>
                  <a:pt x="2959946" y="0"/>
                </a:moveTo>
                <a:lnTo>
                  <a:pt x="3614224" y="0"/>
                </a:lnTo>
                <a:lnTo>
                  <a:pt x="3844432" y="36392"/>
                </a:lnTo>
                <a:cubicBezTo>
                  <a:pt x="4017699" y="73748"/>
                  <a:pt x="4182227" y="129639"/>
                  <a:pt x="4336826" y="203778"/>
                </a:cubicBezTo>
                <a:cubicBezTo>
                  <a:pt x="4626600" y="342850"/>
                  <a:pt x="4881111" y="545834"/>
                  <a:pt x="5093304" y="806978"/>
                </a:cubicBezTo>
                <a:cubicBezTo>
                  <a:pt x="5255931" y="1007198"/>
                  <a:pt x="5391154" y="1239036"/>
                  <a:pt x="5496656" y="1495125"/>
                </a:cubicBezTo>
                <a:lnTo>
                  <a:pt x="5568114" y="1692569"/>
                </a:lnTo>
                <a:lnTo>
                  <a:pt x="5568114" y="3665503"/>
                </a:lnTo>
                <a:lnTo>
                  <a:pt x="5466225" y="3819786"/>
                </a:lnTo>
                <a:cubicBezTo>
                  <a:pt x="5249576" y="4101511"/>
                  <a:pt x="4924044" y="4360994"/>
                  <a:pt x="4579336" y="4635686"/>
                </a:cubicBezTo>
                <a:cubicBezTo>
                  <a:pt x="4515738" y="4686305"/>
                  <a:pt x="4450038" y="4738713"/>
                  <a:pt x="4384340" y="4791760"/>
                </a:cubicBezTo>
                <a:cubicBezTo>
                  <a:pt x="3796254" y="5266498"/>
                  <a:pt x="3367038" y="5577748"/>
                  <a:pt x="2782048" y="5577748"/>
                </a:cubicBezTo>
                <a:cubicBezTo>
                  <a:pt x="1890703" y="5577748"/>
                  <a:pt x="1259439" y="5195682"/>
                  <a:pt x="671354" y="4300148"/>
                </a:cubicBezTo>
                <a:cubicBezTo>
                  <a:pt x="594395" y="4182934"/>
                  <a:pt x="519167" y="4076330"/>
                  <a:pt x="446415" y="3973302"/>
                </a:cubicBezTo>
                <a:cubicBezTo>
                  <a:pt x="144886" y="3546115"/>
                  <a:pt x="0" y="3323958"/>
                  <a:pt x="0" y="2943554"/>
                </a:cubicBezTo>
                <a:cubicBezTo>
                  <a:pt x="0" y="2565835"/>
                  <a:pt x="90816" y="2192716"/>
                  <a:pt x="269730" y="1834555"/>
                </a:cubicBezTo>
                <a:cubicBezTo>
                  <a:pt x="444806" y="1484188"/>
                  <a:pt x="695109" y="1163480"/>
                  <a:pt x="1013589" y="881627"/>
                </a:cubicBezTo>
                <a:cubicBezTo>
                  <a:pt x="1326624" y="604505"/>
                  <a:pt x="1698428" y="375956"/>
                  <a:pt x="2089042" y="220777"/>
                </a:cubicBezTo>
                <a:cubicBezTo>
                  <a:pt x="2339747" y="120996"/>
                  <a:pt x="2592918" y="51971"/>
                  <a:pt x="2845684" y="14234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5" name="Picture 64" descr="A diagram of a triangle with a triangle and a triangle with a triangle and a triangle with a triangle and a triangle with a triangle and a triangle with a triangle and a triangle with a triangle with&#10;&#10;AI-generated content may be incorrect.">
            <a:extLst>
              <a:ext uri="{FF2B5EF4-FFF2-40B4-BE49-F238E27FC236}">
                <a16:creationId xmlns:a16="http://schemas.microsoft.com/office/drawing/2014/main" id="{E6CACDB7-E1B5-D018-F76A-CDB9F4011C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4177"/>
          <a:stretch/>
        </p:blipFill>
        <p:spPr>
          <a:xfrm>
            <a:off x="7903890" y="1073827"/>
            <a:ext cx="331345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467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5A83F-90DF-C668-7B79-E78F60D4D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240" y="442220"/>
            <a:ext cx="9738516" cy="1304080"/>
          </a:xfrm>
        </p:spPr>
        <p:txBody>
          <a:bodyPr>
            <a:noAutofit/>
          </a:bodyPr>
          <a:lstStyle/>
          <a:p>
            <a:r>
              <a:rPr lang="en-US" sz="4000">
                <a:ea typeface="Meiryo"/>
              </a:rPr>
              <a:t>Analytical Model Development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E8FDA-F323-F288-CD71-45F4A90D1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09728" tIns="109728" rIns="109728" bIns="91440" rtlCol="0" anchor="t">
            <a:normAutofit/>
          </a:bodyPr>
          <a:lstStyle/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 sz="2400">
                <a:ea typeface="Meiryo"/>
              </a:rPr>
              <a:t>Forward Kinematics </a:t>
            </a:r>
          </a:p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 sz="2400">
                <a:ea typeface="Meiryo"/>
              </a:rPr>
              <a:t>Mathematical Modelling</a:t>
            </a:r>
          </a:p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 sz="2400">
                <a:ea typeface="Meiryo"/>
              </a:rPr>
              <a:t>Key Parameters : Link lengths, Joint angles , Distances in the configuration of the mechanism</a:t>
            </a:r>
          </a:p>
        </p:txBody>
      </p:sp>
    </p:spTree>
    <p:extLst>
      <p:ext uri="{BB962C8B-B14F-4D97-AF65-F5344CB8AC3E}">
        <p14:creationId xmlns:p14="http://schemas.microsoft.com/office/powerpoint/2010/main" val="1946232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F31B4-6163-E293-5F76-452F10DBC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5970" y="411328"/>
            <a:ext cx="10109219" cy="1304080"/>
          </a:xfrm>
        </p:spPr>
        <p:txBody>
          <a:bodyPr vert="horz" lIns="109728" tIns="109728" rIns="109728" bIns="91440" rtlCol="0" anchor="b">
            <a:noAutofit/>
          </a:bodyPr>
          <a:lstStyle/>
          <a:p>
            <a:r>
              <a:rPr lang="en-US" sz="4000">
                <a:ea typeface="Meiryo"/>
              </a:rPr>
              <a:t>Simulation of the Foot Trajectory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38C2FBA-7DF0-3EA4-43FE-15B7E7734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43280" y="2312276"/>
            <a:ext cx="8009472" cy="4269730"/>
          </a:xfrm>
        </p:spPr>
      </p:pic>
    </p:spTree>
    <p:extLst>
      <p:ext uri="{BB962C8B-B14F-4D97-AF65-F5344CB8AC3E}">
        <p14:creationId xmlns:p14="http://schemas.microsoft.com/office/powerpoint/2010/main" val="973404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A15DB-170A-A7D8-317E-C97E0A9C0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ea typeface="Meiryo"/>
              </a:rPr>
              <a:t>Design Component Overview</a:t>
            </a:r>
          </a:p>
        </p:txBody>
      </p:sp>
      <p:pic>
        <p:nvPicPr>
          <p:cNvPr id="4" name="Content Placeholder 3" descr="A white and green triangle shapes&#10;&#10;AI-generated content may be incorrect.">
            <a:extLst>
              <a:ext uri="{FF2B5EF4-FFF2-40B4-BE49-F238E27FC236}">
                <a16:creationId xmlns:a16="http://schemas.microsoft.com/office/drawing/2014/main" id="{C731C766-6ACA-A705-5E25-BCB4D30862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164" y="2439276"/>
            <a:ext cx="3375556" cy="3651504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48AB05-1E02-8A19-4BBD-7CCF5EEAD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370" y="2996142"/>
            <a:ext cx="7019925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400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6A975-FBAD-5202-E6EC-E59D1FE37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6975F-55C8-32D4-ED2C-B019FC87A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ea typeface="Meiryo"/>
              </a:rPr>
              <a:t>Design Component Overview</a:t>
            </a:r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6B43EF7-4DF1-83A1-A8B0-72234432C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5341" y="2428693"/>
            <a:ext cx="3320536" cy="3651504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78A8F8-C93E-475B-136F-BD56AB418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380" y="2379133"/>
            <a:ext cx="4410075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558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Content Placeholder 3" descr="A white robot with gears and wires&#10;&#10;AI-generated content may be incorrect.">
            <a:extLst>
              <a:ext uri="{FF2B5EF4-FFF2-40B4-BE49-F238E27FC236}">
                <a16:creationId xmlns:a16="http://schemas.microsoft.com/office/drawing/2014/main" id="{6FB9B713-420B-A963-443C-61EF786FD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1" b="8075"/>
          <a:stretch/>
        </p:blipFill>
        <p:spPr>
          <a:xfrm>
            <a:off x="20" y="10"/>
            <a:ext cx="994706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871FC61-DD4E-47D4-81FD-8A7E7D12B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B598134-D292-43E6-9C55-117198046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1834" y="0"/>
            <a:ext cx="4980168" cy="6858000"/>
          </a:xfrm>
          <a:custGeom>
            <a:avLst/>
            <a:gdLst>
              <a:gd name="connsiteX0" fmla="*/ 1623023 w 4901771"/>
              <a:gd name="connsiteY0" fmla="*/ 0 h 6858000"/>
              <a:gd name="connsiteX1" fmla="*/ 2716256 w 4901771"/>
              <a:gd name="connsiteY1" fmla="*/ 0 h 6858000"/>
              <a:gd name="connsiteX2" fmla="*/ 3496422 w 4901771"/>
              <a:gd name="connsiteY2" fmla="*/ 0 h 6858000"/>
              <a:gd name="connsiteX3" fmla="*/ 4544484 w 4901771"/>
              <a:gd name="connsiteY3" fmla="*/ 0 h 6858000"/>
              <a:gd name="connsiteX4" fmla="*/ 4710787 w 4901771"/>
              <a:gd name="connsiteY4" fmla="*/ 0 h 6858000"/>
              <a:gd name="connsiteX5" fmla="*/ 4901771 w 4901771"/>
              <a:gd name="connsiteY5" fmla="*/ 0 h 6858000"/>
              <a:gd name="connsiteX6" fmla="*/ 4901771 w 4901771"/>
              <a:gd name="connsiteY6" fmla="*/ 6858000 h 6858000"/>
              <a:gd name="connsiteX7" fmla="*/ 4710787 w 4901771"/>
              <a:gd name="connsiteY7" fmla="*/ 6858000 h 6858000"/>
              <a:gd name="connsiteX8" fmla="*/ 4544484 w 4901771"/>
              <a:gd name="connsiteY8" fmla="*/ 6858000 h 6858000"/>
              <a:gd name="connsiteX9" fmla="*/ 3496422 w 4901771"/>
              <a:gd name="connsiteY9" fmla="*/ 6858000 h 6858000"/>
              <a:gd name="connsiteX10" fmla="*/ 2716256 w 4901771"/>
              <a:gd name="connsiteY10" fmla="*/ 6858000 h 6858000"/>
              <a:gd name="connsiteX11" fmla="*/ 2502754 w 4901771"/>
              <a:gd name="connsiteY11" fmla="*/ 6858000 h 6858000"/>
              <a:gd name="connsiteX12" fmla="*/ 2390998 w 4901771"/>
              <a:gd name="connsiteY12" fmla="*/ 6780599 h 6858000"/>
              <a:gd name="connsiteX13" fmla="*/ 1874350 w 4901771"/>
              <a:gd name="connsiteY13" fmla="*/ 6374814 h 6858000"/>
              <a:gd name="connsiteX14" fmla="*/ 0 w 4901771"/>
              <a:gd name="connsiteY14" fmla="*/ 3621656 h 6858000"/>
              <a:gd name="connsiteX15" fmla="*/ 1600899 w 4901771"/>
              <a:gd name="connsiteY15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29A1E2C-5AC8-40FC-99E9-832069D39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97013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AEEE3D-A2B2-3499-5D7C-55C353B38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1045596"/>
            <a:ext cx="3689406" cy="1944371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sz="4000"/>
              <a:t>Assembly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FE53D4-C1B4-29E5-C8B2-0FCB20E80DFF}"/>
              </a:ext>
            </a:extLst>
          </p:cNvPr>
          <p:cNvSpPr txBox="1"/>
          <p:nvPr/>
        </p:nvSpPr>
        <p:spPr>
          <a:xfrm>
            <a:off x="8046719" y="3220278"/>
            <a:ext cx="3633747" cy="2592125"/>
          </a:xfrm>
          <a:prstGeom prst="rect">
            <a:avLst/>
          </a:prstGeom>
        </p:spPr>
        <p:txBody>
          <a:bodyPr rot="0" spcFirstLastPara="0" vertOverflow="overflow" horzOverflow="overflow" vert="horz" lIns="109728" tIns="109728" rIns="109728" bIns="9144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457200" indent="-457200">
              <a:lnSpc>
                <a:spcPct val="140000"/>
              </a:lnSpc>
              <a:spcBef>
                <a:spcPts val="930"/>
              </a:spcBef>
              <a:buAutoNum type="arabicPeriod"/>
            </a:pPr>
            <a:r>
              <a:rPr lang="en-US" sz="2400" spc="150">
                <a:solidFill>
                  <a:schemeClr val="tx1">
                    <a:lumMod val="75000"/>
                    <a:lumOff val="25000"/>
                  </a:schemeClr>
                </a:solidFill>
              </a:rPr>
              <a:t>Difficulties Faced </a:t>
            </a:r>
            <a:endParaRPr lang="en-US" sz="2400" spc="150">
              <a:solidFill>
                <a:schemeClr val="tx1">
                  <a:lumMod val="75000"/>
                  <a:lumOff val="25000"/>
                </a:schemeClr>
              </a:solidFill>
              <a:ea typeface="Meiryo"/>
            </a:endParaRPr>
          </a:p>
          <a:p>
            <a:pPr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</a:pPr>
            <a:r>
              <a:rPr lang="en-US" sz="2400" spc="150">
                <a:solidFill>
                  <a:schemeClr val="tx1">
                    <a:lumMod val="75000"/>
                    <a:lumOff val="25000"/>
                  </a:schemeClr>
                </a:solidFill>
              </a:rPr>
              <a:t>2. Modifications </a:t>
            </a:r>
            <a:endParaRPr lang="en-US" sz="2000" spc="150">
              <a:solidFill>
                <a:schemeClr val="tx1">
                  <a:lumMod val="75000"/>
                  <a:lumOff val="25000"/>
                </a:schemeClr>
              </a:solidFill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1408792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FD30A-1356-239C-212F-08BD07E88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0663" y="4617708"/>
            <a:ext cx="8394306" cy="139605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4000">
                <a:solidFill>
                  <a:schemeClr val="tx1">
                    <a:lumMod val="85000"/>
                    <a:lumOff val="15000"/>
                  </a:schemeClr>
                </a:solidFill>
              </a:rPr>
              <a:t>Hardware Demonstration</a:t>
            </a:r>
            <a:endParaRPr lang="en-US" sz="4000">
              <a:solidFill>
                <a:schemeClr val="tx1">
                  <a:lumMod val="85000"/>
                  <a:lumOff val="15000"/>
                </a:schemeClr>
              </a:solidFill>
              <a:ea typeface="Meiryo"/>
            </a:endParaRPr>
          </a:p>
        </p:txBody>
      </p:sp>
      <p:pic>
        <p:nvPicPr>
          <p:cNvPr id="4" name="WhatsApp Video 2025-05-09 at 14.26.36 (1)">
            <a:hlinkClick r:id="" action="ppaction://media"/>
            <a:extLst>
              <a:ext uri="{FF2B5EF4-FFF2-40B4-BE49-F238E27FC236}">
                <a16:creationId xmlns:a16="http://schemas.microsoft.com/office/drawing/2014/main" id="{37696DD5-61E6-9FC1-040D-930B23140358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3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7301" y="707665"/>
            <a:ext cx="7398939" cy="417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765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SketchLinesVTI</vt:lpstr>
      <vt:lpstr>Walking Mechanism</vt:lpstr>
      <vt:lpstr>Introduction</vt:lpstr>
      <vt:lpstr>Design Selection : Theo Jansen Mechanism</vt:lpstr>
      <vt:lpstr>Analytical Model Development</vt:lpstr>
      <vt:lpstr>Simulation of the Foot Trajectory</vt:lpstr>
      <vt:lpstr>Design Component Overview</vt:lpstr>
      <vt:lpstr>Design Component Overview</vt:lpstr>
      <vt:lpstr>Assembly </vt:lpstr>
      <vt:lpstr>Hardware Demonstration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7</cp:revision>
  <dcterms:created xsi:type="dcterms:W3CDTF">2025-05-09T08:25:08Z</dcterms:created>
  <dcterms:modified xsi:type="dcterms:W3CDTF">2025-10-08T05:21:58Z</dcterms:modified>
</cp:coreProperties>
</file>

<file path=docProps/thumbnail.jpeg>
</file>